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794500" cy="9982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6EFF1-02B0-4229-969A-EF37D8522CC7}" type="datetimeFigureOut">
              <a:rPr lang="es-ES_tradnl" smtClean="0"/>
              <a:t>25/11/2011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81358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8645" y="9481358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2A43B-9C0F-4E35-9AB1-48CE55F7A63D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11/25/2011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‹Nº›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m.org.mx/index.php/miembros/28-cem" TargetMode="External"/><Relationship Id="rId2" Type="http://schemas.openxmlformats.org/officeDocument/2006/relationships/hyperlink" Target="http://www.cem.org.mx/index.php/component/content/section/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m.org.mx/index.php/comisiones/43-comisiones" TargetMode="External"/><Relationship Id="rId2" Type="http://schemas.openxmlformats.org/officeDocument/2006/relationships/hyperlink" Target="http://www.cem.org.mx/index.php/component/content/section/1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m.org.mx/index.php/comisiones/859-comision-episcopal-para-la-pastoral-de-la-comunicacion" TargetMode="External"/><Relationship Id="rId3" Type="http://schemas.openxmlformats.org/officeDocument/2006/relationships/hyperlink" Target="http://www.cem.org.mx/index.php/comisiones/854-comision-episcopal-para-la-pastoral-liturgica" TargetMode="External"/><Relationship Id="rId7" Type="http://schemas.openxmlformats.org/officeDocument/2006/relationships/hyperlink" Target="http://www.cem.org.mx/index.php/comisiones/858-comision-episcopal-para-el-dialogo-interreligioso-y-comunion" TargetMode="External"/><Relationship Id="rId2" Type="http://schemas.openxmlformats.org/officeDocument/2006/relationships/hyperlink" Target="http://www.cem.org.mx/index.php/comisiones/853-comision-episcopal-para-la-pastoral-profet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m.org.mx/index.php/comisiones/857-comision-episcopal-para-familia-juventud-y-laicos" TargetMode="External"/><Relationship Id="rId5" Type="http://schemas.openxmlformats.org/officeDocument/2006/relationships/hyperlink" Target="http://www.cem.org.mx/index.php/comisiones/856-comision-episcopal-para-vocaciones-y-ministerios" TargetMode="External"/><Relationship Id="rId4" Type="http://schemas.openxmlformats.org/officeDocument/2006/relationships/hyperlink" Target="http://www.cem.org.mx/index.php/comisiones/855-comision-episcopal-para-la-pastoral-social" TargetMode="External"/><Relationship Id="rId9" Type="http://schemas.openxmlformats.org/officeDocument/2006/relationships/hyperlink" Target="http://www.cem.org.mx/index.php/comisiones/860-comision-episcopal-para-la-solidaridad-intraeclesia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m.org.mx/index.php/comisiones/44-comisiones-episcopales" TargetMode="External"/><Relationship Id="rId2" Type="http://schemas.openxmlformats.org/officeDocument/2006/relationships/hyperlink" Target="http://www.cem.org.mx/index.php/component/content/section/1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ienesculturales@cem.org.m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m.org.mx/index.php/comisiones/44-comisiones-episcopal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90872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latin typeface="Albertus MT Lt" pitchFamily="18" charset="0"/>
              </a:rPr>
              <a:t>CONFERENCIA DEL EPISCOPADO MEXICANO</a:t>
            </a:r>
            <a:endParaRPr lang="es-ES_tradnl" b="1" dirty="0">
              <a:latin typeface="Albertus MT Lt" pitchFamily="18" charset="0"/>
            </a:endParaRPr>
          </a:p>
        </p:txBody>
      </p:sp>
      <p:pic>
        <p:nvPicPr>
          <p:cNvPr id="4" name="3 Marcador de contenido" descr="Logotipo de la Conferencia del Episcopado Merxican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0438"/>
            <a:ext cx="1224135" cy="23838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4626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latin typeface="Albertus MT" pitchFamily="18" charset="0"/>
              </a:rPr>
              <a:t>DIOCESIS QUE PERTENECENA  A LA PROVINCIA DE GUADALAJARA</a:t>
            </a:r>
            <a:endParaRPr lang="es-ES_tradnl" b="1" dirty="0">
              <a:latin typeface="Albertus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 </a:t>
            </a:r>
          </a:p>
          <a:p>
            <a:pPr marL="596646" indent="-514350">
              <a:buNone/>
            </a:pPr>
            <a:r>
              <a:rPr lang="es-ES" dirty="0" smtClean="0"/>
              <a:t>    1.-</a:t>
            </a:r>
            <a:r>
              <a:rPr lang="es-ES" b="1" dirty="0" smtClean="0">
                <a:latin typeface="Albertus MT" pitchFamily="18" charset="0"/>
              </a:rPr>
              <a:t>Guadalajara</a:t>
            </a:r>
            <a:r>
              <a:rPr lang="es-ES" b="1" dirty="0" smtClean="0">
                <a:latin typeface="Albertus MT" pitchFamily="18" charset="0"/>
              </a:rPr>
              <a:t/>
            </a:r>
            <a:br>
              <a:rPr lang="es-ES" b="1" dirty="0" smtClean="0">
                <a:latin typeface="Albertus MT" pitchFamily="18" charset="0"/>
              </a:rPr>
            </a:br>
            <a:r>
              <a:rPr lang="es-ES" b="1" dirty="0" smtClean="0">
                <a:latin typeface="Albertus MT" pitchFamily="18" charset="0"/>
              </a:rPr>
              <a:t>2.-Aguascalientes</a:t>
            </a:r>
            <a:r>
              <a:rPr lang="es-ES" b="1" dirty="0" smtClean="0">
                <a:latin typeface="Albertus MT" pitchFamily="18" charset="0"/>
              </a:rPr>
              <a:t/>
            </a:r>
            <a:br>
              <a:rPr lang="es-ES" b="1" dirty="0" smtClean="0">
                <a:latin typeface="Albertus MT" pitchFamily="18" charset="0"/>
              </a:rPr>
            </a:br>
            <a:r>
              <a:rPr lang="es-ES" b="1" dirty="0" smtClean="0">
                <a:latin typeface="Albertus MT" pitchFamily="18" charset="0"/>
              </a:rPr>
              <a:t>3.- </a:t>
            </a:r>
            <a:r>
              <a:rPr lang="es-ES" b="1" dirty="0" err="1" smtClean="0">
                <a:latin typeface="Albertus MT" pitchFamily="18" charset="0"/>
              </a:rPr>
              <a:t>Autlán</a:t>
            </a:r>
            <a:r>
              <a:rPr lang="es-ES" b="1" dirty="0" smtClean="0">
                <a:latin typeface="Albertus MT" pitchFamily="18" charset="0"/>
              </a:rPr>
              <a:t/>
            </a:r>
            <a:br>
              <a:rPr lang="es-ES" b="1" dirty="0" smtClean="0">
                <a:latin typeface="Albertus MT" pitchFamily="18" charset="0"/>
              </a:rPr>
            </a:br>
            <a:r>
              <a:rPr lang="es-ES" b="1" dirty="0" smtClean="0">
                <a:latin typeface="Albertus MT" pitchFamily="18" charset="0"/>
              </a:rPr>
              <a:t>4.- Ciudad </a:t>
            </a:r>
            <a:r>
              <a:rPr lang="es-ES" b="1" dirty="0" smtClean="0">
                <a:latin typeface="Albertus MT" pitchFamily="18" charset="0"/>
              </a:rPr>
              <a:t>Guzmán</a:t>
            </a:r>
            <a:br>
              <a:rPr lang="es-ES" b="1" dirty="0" smtClean="0">
                <a:latin typeface="Albertus MT" pitchFamily="18" charset="0"/>
              </a:rPr>
            </a:br>
            <a:r>
              <a:rPr lang="es-ES" b="1" dirty="0" smtClean="0">
                <a:latin typeface="Albertus MT" pitchFamily="18" charset="0"/>
              </a:rPr>
              <a:t>5.- Colima</a:t>
            </a:r>
            <a:r>
              <a:rPr lang="es-ES" b="1" dirty="0" smtClean="0">
                <a:latin typeface="Albertus MT" pitchFamily="18" charset="0"/>
              </a:rPr>
              <a:t/>
            </a:r>
            <a:br>
              <a:rPr lang="es-ES" b="1" dirty="0" smtClean="0">
                <a:latin typeface="Albertus MT" pitchFamily="18" charset="0"/>
              </a:rPr>
            </a:br>
            <a:r>
              <a:rPr lang="es-ES" b="1" dirty="0" smtClean="0">
                <a:latin typeface="Albertus MT" pitchFamily="18" charset="0"/>
              </a:rPr>
              <a:t>6.- El </a:t>
            </a:r>
            <a:r>
              <a:rPr lang="es-ES" b="1" dirty="0" err="1" smtClean="0">
                <a:latin typeface="Albertus MT" pitchFamily="18" charset="0"/>
              </a:rPr>
              <a:t>Nayar</a:t>
            </a:r>
            <a:r>
              <a:rPr lang="es-ES" b="1" dirty="0" smtClean="0">
                <a:latin typeface="Albertus MT" pitchFamily="18" charset="0"/>
              </a:rPr>
              <a:t/>
            </a:r>
            <a:br>
              <a:rPr lang="es-ES" b="1" dirty="0" smtClean="0">
                <a:latin typeface="Albertus MT" pitchFamily="18" charset="0"/>
              </a:rPr>
            </a:br>
            <a:r>
              <a:rPr lang="es-ES" b="1" dirty="0" smtClean="0">
                <a:latin typeface="Albertus MT" pitchFamily="18" charset="0"/>
              </a:rPr>
              <a:t>7.- San </a:t>
            </a:r>
            <a:r>
              <a:rPr lang="es-ES" b="1" dirty="0" smtClean="0">
                <a:latin typeface="Albertus MT" pitchFamily="18" charset="0"/>
              </a:rPr>
              <a:t>Juan de los Lagos</a:t>
            </a:r>
            <a:br>
              <a:rPr lang="es-ES" b="1" dirty="0" smtClean="0">
                <a:latin typeface="Albertus MT" pitchFamily="18" charset="0"/>
              </a:rPr>
            </a:br>
            <a:r>
              <a:rPr lang="es-ES" b="1" dirty="0" smtClean="0">
                <a:latin typeface="Albertus MT" pitchFamily="18" charset="0"/>
              </a:rPr>
              <a:t>8.- Tepic</a:t>
            </a:r>
            <a:endParaRPr lang="es-ES_tradnl" b="1" dirty="0" smtClean="0">
              <a:latin typeface="Albertus MT" pitchFamily="18" charset="0"/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764704"/>
            <a:ext cx="7651576" cy="5544616"/>
          </a:xfrm>
        </p:spPr>
        <p:txBody>
          <a:bodyPr>
            <a:normAutofit fontScale="40000" lnSpcReduction="20000"/>
          </a:bodyPr>
          <a:lstStyle/>
          <a:p>
            <a:r>
              <a:rPr lang="es-ES_tradnl" dirty="0"/>
              <a:t>  </a:t>
            </a:r>
          </a:p>
          <a:p>
            <a:r>
              <a:rPr lang="es-ES_tradnl" sz="4500" b="1" dirty="0" smtClean="0"/>
              <a:t>¿Qué es la CEM ?</a:t>
            </a:r>
          </a:p>
          <a:p>
            <a:r>
              <a:rPr lang="es-ES_tradnl" sz="4500" dirty="0" smtClean="0">
                <a:latin typeface="Albertus MT Lt" pitchFamily="18" charset="0"/>
              </a:rPr>
              <a:t>Escrito </a:t>
            </a:r>
            <a:r>
              <a:rPr lang="es-ES_tradnl" sz="6000" dirty="0" smtClean="0">
                <a:latin typeface="Albertus MT Lt" pitchFamily="18" charset="0"/>
              </a:rPr>
              <a:t>por Lic. Paola </a:t>
            </a:r>
            <a:r>
              <a:rPr lang="es-ES_tradnl" sz="6000" dirty="0" err="1" smtClean="0">
                <a:latin typeface="Albertus MT Lt" pitchFamily="18" charset="0"/>
              </a:rPr>
              <a:t>Rios</a:t>
            </a:r>
            <a:r>
              <a:rPr lang="es-ES_tradnl" sz="6000" dirty="0" smtClean="0">
                <a:latin typeface="Albertus MT Lt" pitchFamily="18" charset="0"/>
              </a:rPr>
              <a:t> </a:t>
            </a:r>
          </a:p>
          <a:p>
            <a:r>
              <a:rPr lang="es-ES_tradnl" sz="6000" dirty="0" smtClean="0">
                <a:latin typeface="Albertus MT Lt" pitchFamily="18" charset="0"/>
              </a:rPr>
              <a:t>La </a:t>
            </a:r>
            <a:r>
              <a:rPr lang="es-ES_tradnl" sz="6000" dirty="0">
                <a:latin typeface="Albertus MT Lt" pitchFamily="18" charset="0"/>
              </a:rPr>
              <a:t>Conferencia del Episcopado Mexicano (CEM), institución de carácter permanente, es el organismo de los Obispos mexicanos, para ejercer colegialmente algunas funciones pastorales, para promover, conforme a las normas del Derecho, el mayor bien que la Iglesia proporciona a los hombres, sobre todo mediante formas y modos de apostolado convenientemente acomodados a las peculiares circunstancias de la nación mexicana en la actualidad.</a:t>
            </a:r>
          </a:p>
          <a:p>
            <a:r>
              <a:rPr lang="es-ES_tradnl" sz="6000" dirty="0">
                <a:latin typeface="Albertus MT Lt" pitchFamily="18" charset="0"/>
              </a:rPr>
              <a:t>Sin que decline o disminuya la responsabilidad de cada obispo en el ámbito de su propia diócesis, hoy se requiere la acción conjunta de los Obispos, sobre todo en los siguientes asuntos:</a:t>
            </a:r>
          </a:p>
          <a:p>
            <a:endParaRPr lang="es-ES_tradnl" sz="6000" dirty="0">
              <a:latin typeface="Albertus MT L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84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 fontScale="62500" lnSpcReduction="20000"/>
          </a:bodyPr>
          <a:lstStyle/>
          <a:p>
            <a:r>
              <a:rPr lang="es-ES_tradnl" dirty="0"/>
              <a:t>a. La promoción y la tutela de la fe y las costumbres.</a:t>
            </a:r>
          </a:p>
          <a:p>
            <a:r>
              <a:rPr lang="es-ES_tradnl" dirty="0"/>
              <a:t>b. La traducción de los libros litúrgicos.</a:t>
            </a:r>
          </a:p>
          <a:p>
            <a:r>
              <a:rPr lang="es-ES_tradnl" dirty="0"/>
              <a:t>c. La promoción y la formación de las vocaciones sacerdotales.</a:t>
            </a:r>
          </a:p>
          <a:p>
            <a:r>
              <a:rPr lang="es-ES_tradnl" dirty="0"/>
              <a:t>d. La elaboración de los materiales para la catequesis.</a:t>
            </a:r>
          </a:p>
          <a:p>
            <a:r>
              <a:rPr lang="es-ES_tradnl" dirty="0"/>
              <a:t>e. La promoción y la tutela de las universidades católicas y de otras instituciones educativas.</a:t>
            </a:r>
          </a:p>
          <a:p>
            <a:r>
              <a:rPr lang="es-ES_tradnl" dirty="0"/>
              <a:t>f. El compromiso ecuménico.</a:t>
            </a:r>
          </a:p>
          <a:p>
            <a:r>
              <a:rPr lang="es-ES_tradnl" dirty="0"/>
              <a:t>g. Las relaciones con las autoridades civiles.</a:t>
            </a:r>
          </a:p>
          <a:p>
            <a:r>
              <a:rPr lang="es-ES_tradnl" dirty="0"/>
              <a:t>h. La defensa de la vida humana, de la paz, de los derechos humanos, para que sean reconocidos también por la legislación civil.</a:t>
            </a:r>
          </a:p>
          <a:p>
            <a:r>
              <a:rPr lang="es-ES_tradnl" dirty="0"/>
              <a:t>i. La promoción de la justicia social y el uso de los medios de comunicación social para la </a:t>
            </a:r>
            <a:r>
              <a:rPr lang="es-ES_tradnl" dirty="0" err="1"/>
              <a:t>evangelización.Todos</a:t>
            </a:r>
            <a:r>
              <a:rPr lang="es-ES_tradnl" dirty="0"/>
              <a:t> los elegidos en el seno de la CEM durarán en su cargo tres años, y no podrán ser reelegidos al mismo cargo después de dos trienios completos y consecutivos.</a:t>
            </a:r>
          </a:p>
          <a:p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(Estatutos arts. 1,2,38)</a:t>
            </a:r>
          </a:p>
          <a:p>
            <a:pPr marL="82296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218487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55000" lnSpcReduction="20000"/>
          </a:bodyPr>
          <a:lstStyle/>
          <a:p>
            <a:r>
              <a:rPr lang="es-ES_tradnl" b="1" dirty="0"/>
              <a:t>Miembros de la CEM </a:t>
            </a:r>
          </a:p>
          <a:p>
            <a:r>
              <a:rPr lang="es-ES_tradnl" dirty="0"/>
              <a:t>Escrito por Lic. Paola </a:t>
            </a:r>
            <a:r>
              <a:rPr lang="es-ES_tradnl" dirty="0" err="1"/>
              <a:t>Rios</a:t>
            </a:r>
            <a:r>
              <a:rPr lang="es-ES_tradnl" dirty="0"/>
              <a:t> </a:t>
            </a:r>
          </a:p>
          <a:p>
            <a:r>
              <a:rPr lang="es-ES_tradnl" dirty="0">
                <a:hlinkClick r:id="rId2" action="ppaction://hlinkfile"/>
              </a:rPr>
              <a:t>CEM </a:t>
            </a:r>
            <a:r>
              <a:rPr lang="es-ES_tradnl" dirty="0"/>
              <a:t>- </a:t>
            </a:r>
            <a:r>
              <a:rPr lang="es-ES_tradnl" dirty="0">
                <a:hlinkClick r:id="rId3" action="ppaction://hlinkfile"/>
              </a:rPr>
              <a:t>CEM </a:t>
            </a:r>
            <a:endParaRPr lang="es-ES_tradnl" dirty="0"/>
          </a:p>
          <a:p>
            <a:r>
              <a:rPr lang="es-ES_tradnl" dirty="0"/>
              <a:t>1) Son miembros de la CEM en virtud del derecho universal:</a:t>
            </a:r>
          </a:p>
          <a:p>
            <a:r>
              <a:rPr lang="es-ES_tradnl" dirty="0"/>
              <a:t>      a) Todos los Obispos diocesanos del territorio y quienes se les equiparan en el derecho, así como</a:t>
            </a:r>
            <a:br>
              <a:rPr lang="es-ES_tradnl" dirty="0"/>
            </a:br>
            <a:r>
              <a:rPr lang="es-ES_tradnl" dirty="0"/>
              <a:t>      los Obispos Coadjutores.</a:t>
            </a:r>
          </a:p>
          <a:p>
            <a:r>
              <a:rPr lang="es-ES_tradnl" dirty="0"/>
              <a:t>      b) Los Obispos Auxiliares y los Obispos Titulares que, por encargo de la Santa Sede o de la</a:t>
            </a:r>
            <a:br>
              <a:rPr lang="es-ES_tradnl" dirty="0"/>
            </a:br>
            <a:r>
              <a:rPr lang="es-ES_tradnl" dirty="0"/>
              <a:t>      Conferencia Episcopal, cumplen una función peculiar en el mismo territorio.</a:t>
            </a:r>
          </a:p>
          <a:p>
            <a:r>
              <a:rPr lang="es-ES_tradnl" dirty="0"/>
              <a:t>2) Son miembros de la CEM en virtud de los Estatutos: Los Obispos de otros ritos y quienes se les equiparan en el derecho.</a:t>
            </a:r>
          </a:p>
          <a:p>
            <a:r>
              <a:rPr lang="es-ES_tradnl" dirty="0"/>
              <a:t>3) Todos los miembros de la CEM tienen voto deliberativo; ha de quedar firme, sin embargo, que sólo aquellos de los que se trata en el no.</a:t>
            </a:r>
          </a:p>
          <a:p>
            <a:r>
              <a:rPr lang="es-ES_tradnl" dirty="0"/>
              <a:t>      a) gozan de voto deliberativo cuando se trate de confeccionar los Estatutos o de modificarlos.</a:t>
            </a:r>
          </a:p>
          <a:p>
            <a:r>
              <a:rPr lang="es-ES_tradnl" dirty="0"/>
              <a:t>(</a:t>
            </a:r>
            <a:r>
              <a:rPr lang="es-ES_tradnl" dirty="0" err="1"/>
              <a:t>Est</a:t>
            </a:r>
            <a:r>
              <a:rPr lang="es-ES_tradnl" dirty="0"/>
              <a:t>. de la CEM, art. </a:t>
            </a:r>
            <a:r>
              <a:rPr lang="es-ES_tradnl"/>
              <a:t>3)</a:t>
            </a:r>
          </a:p>
          <a:p>
            <a:pPr marL="82296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116224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_tradnl" dirty="0"/>
              <a:t>Presidente</a:t>
            </a:r>
          </a:p>
          <a:p>
            <a:r>
              <a:rPr lang="es-ES_tradnl" dirty="0"/>
              <a:t>Mons. Carlos </a:t>
            </a:r>
            <a:r>
              <a:rPr lang="es-ES_tradnl" dirty="0" err="1"/>
              <a:t>Aguiar</a:t>
            </a:r>
            <a:r>
              <a:rPr lang="es-ES_tradnl" dirty="0"/>
              <a:t> Retes</a:t>
            </a:r>
          </a:p>
          <a:p>
            <a:r>
              <a:rPr lang="es-ES_tradnl" dirty="0"/>
              <a:t>Arzobispo electo de Tlalnepantla</a:t>
            </a:r>
          </a:p>
          <a:p>
            <a:r>
              <a:rPr lang="es-ES_tradnl" dirty="0"/>
              <a:t>Vice-Presidente</a:t>
            </a:r>
          </a:p>
          <a:p>
            <a:r>
              <a:rPr lang="es-ES_tradnl" dirty="0"/>
              <a:t>Mons. Rogelio Cabrera López</a:t>
            </a:r>
          </a:p>
          <a:p>
            <a:r>
              <a:rPr lang="es-ES_tradnl" dirty="0"/>
              <a:t>Arzobispo de Tuxtla</a:t>
            </a:r>
          </a:p>
          <a:p>
            <a:r>
              <a:rPr lang="es-ES_tradnl" dirty="0"/>
              <a:t>Secretario General</a:t>
            </a:r>
          </a:p>
          <a:p>
            <a:r>
              <a:rPr lang="es-ES_tradnl" dirty="0"/>
              <a:t>Mons. Víctor René Rodríguez Gómez</a:t>
            </a:r>
          </a:p>
          <a:p>
            <a:r>
              <a:rPr lang="es-ES_tradnl" dirty="0"/>
              <a:t>Obispo Auxiliar de Texcoco</a:t>
            </a:r>
          </a:p>
          <a:p>
            <a:r>
              <a:rPr lang="es-ES_tradnl" dirty="0"/>
              <a:t>1er Vocal</a:t>
            </a:r>
          </a:p>
          <a:p>
            <a:r>
              <a:rPr lang="fr-FR" dirty="0"/>
              <a:t>Mons. José Luis </a:t>
            </a:r>
            <a:r>
              <a:rPr lang="fr-FR" dirty="0" err="1"/>
              <a:t>Chávez</a:t>
            </a:r>
            <a:r>
              <a:rPr lang="fr-FR" dirty="0"/>
              <a:t> </a:t>
            </a:r>
            <a:r>
              <a:rPr lang="fr-FR" dirty="0" err="1"/>
              <a:t>Botello</a:t>
            </a:r>
            <a:endParaRPr lang="fr-FR" dirty="0"/>
          </a:p>
          <a:p>
            <a:r>
              <a:rPr lang="es-ES_tradnl" dirty="0"/>
              <a:t>Arzobispo de Antequera-Oaxaca</a:t>
            </a:r>
          </a:p>
          <a:p>
            <a:r>
              <a:rPr lang="es-ES_tradnl" dirty="0"/>
              <a:t>2do Vocal</a:t>
            </a:r>
          </a:p>
          <a:p>
            <a:r>
              <a:rPr lang="es-ES_tradnl" dirty="0"/>
              <a:t>Mons. Faustino Armendáriz Jiménez</a:t>
            </a:r>
          </a:p>
          <a:p>
            <a:r>
              <a:rPr lang="es-ES_tradnl" dirty="0"/>
              <a:t>Obispo de Matamoros</a:t>
            </a:r>
          </a:p>
          <a:p>
            <a:r>
              <a:rPr lang="es-ES_tradnl" dirty="0"/>
              <a:t>Asesor de la Presidencia</a:t>
            </a:r>
          </a:p>
          <a:p>
            <a:r>
              <a:rPr lang="pt-BR" dirty="0"/>
              <a:t>R.P. </a:t>
            </a:r>
            <a:r>
              <a:rPr lang="pt-BR" dirty="0" err="1"/>
              <a:t>Mtro</a:t>
            </a:r>
            <a:r>
              <a:rPr lang="pt-BR" dirty="0"/>
              <a:t>. Manuel </a:t>
            </a:r>
            <a:r>
              <a:rPr lang="pt-BR" dirty="0" err="1"/>
              <a:t>Corral</a:t>
            </a:r>
            <a:r>
              <a:rPr lang="pt-BR" dirty="0"/>
              <a:t> Martín, S.V.D.</a:t>
            </a:r>
            <a:endParaRPr lang="es-ES_tradn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357290" y="50004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latin typeface="Albertus MT" pitchFamily="18" charset="0"/>
              </a:rPr>
              <a:t>CONSEJO PRESIDENCIAL </a:t>
            </a:r>
            <a:r>
              <a:rPr lang="es-ES_tradnl" b="1" dirty="0" smtClean="0">
                <a:latin typeface="Albertus MT" pitchFamily="18" charset="0"/>
              </a:rPr>
              <a:t/>
            </a:r>
            <a:br>
              <a:rPr lang="es-ES_tradnl" b="1" dirty="0" smtClean="0">
                <a:latin typeface="Albertus MT" pitchFamily="18" charset="0"/>
              </a:rPr>
            </a:br>
            <a:endParaRPr lang="es-ES_tradnl" b="1" dirty="0">
              <a:latin typeface="Albertu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32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>
                <a:latin typeface="Albertus MT" pitchFamily="18" charset="0"/>
              </a:rPr>
              <a:t>Comisiones </a:t>
            </a:r>
          </a:p>
          <a:p>
            <a:r>
              <a:rPr lang="es-ES_tradnl" dirty="0" smtClean="0">
                <a:latin typeface="Albertus MT" pitchFamily="18" charset="0"/>
                <a:hlinkClick r:id="rId2" action="ppaction://hlinkfile"/>
              </a:rPr>
              <a:t>Comisiones </a:t>
            </a:r>
            <a:r>
              <a:rPr lang="es-ES_tradnl" dirty="0" smtClean="0">
                <a:latin typeface="Albertus MT" pitchFamily="18" charset="0"/>
              </a:rPr>
              <a:t>- </a:t>
            </a:r>
            <a:r>
              <a:rPr lang="es-ES_tradnl" dirty="0" smtClean="0">
                <a:latin typeface="Albertus MT" pitchFamily="18" charset="0"/>
                <a:hlinkClick r:id="rId3" action="ppaction://hlinkfile"/>
              </a:rPr>
              <a:t>Comisiones </a:t>
            </a:r>
            <a:endParaRPr lang="es-ES_tradnl" dirty="0" smtClean="0">
              <a:latin typeface="Albertus MT" pitchFamily="18" charset="0"/>
            </a:endParaRPr>
          </a:p>
          <a:p>
            <a:r>
              <a:rPr lang="es-ES_tradnl" dirty="0" smtClean="0">
                <a:latin typeface="Albertus MT" pitchFamily="18" charset="0"/>
              </a:rPr>
              <a:t>Las Comisiones y Departamentos Episcopales son organismos, con carácter permanente o transitorio, de animación, promoción, coordinación y desarrollo pastoral al servicio de las Regiones Pastorales y de las diócesis.</a:t>
            </a:r>
          </a:p>
          <a:p>
            <a:r>
              <a:rPr lang="es-ES_tradnl" dirty="0" smtClean="0">
                <a:latin typeface="Albertus MT" pitchFamily="18" charset="0"/>
              </a:rPr>
              <a:t>Las Comisiones y Departamentos Episcopales se componen de un Obispo Presidente, elegido por la Asamblea y de algunos Obispos que éste debe invitar. El Presidente nombrará a un Secretario Ejecutivo después de haberlo consultado con los demás Obispos de la Comisión o Departamento.</a:t>
            </a:r>
          </a:p>
          <a:p>
            <a:r>
              <a:rPr lang="es-ES_tradnl" dirty="0" smtClean="0">
                <a:latin typeface="Albertus MT" pitchFamily="18" charset="0"/>
              </a:rPr>
              <a:t>(Estatutos arts. 33 y 34)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2821699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" dirty="0" smtClean="0">
                <a:hlinkClick r:id="rId2"/>
              </a:rPr>
              <a:t>1. Comisión Episcopal para la Pastoral Profética</a:t>
            </a:r>
            <a:endParaRPr lang="es-ES_tradnl" dirty="0" smtClean="0"/>
          </a:p>
          <a:p>
            <a:pPr>
              <a:buNone/>
            </a:pPr>
            <a:r>
              <a:rPr lang="es-ES" dirty="0" smtClean="0">
                <a:hlinkClick r:id="rId3"/>
              </a:rPr>
              <a:t>2. Comisión Episcopal para la Pastoral Litúrgica</a:t>
            </a:r>
            <a:endParaRPr lang="es-ES_tradnl" dirty="0" smtClean="0"/>
          </a:p>
          <a:p>
            <a:pPr>
              <a:buNone/>
            </a:pPr>
            <a:r>
              <a:rPr lang="es-ES" dirty="0" smtClean="0">
                <a:hlinkClick r:id="rId4"/>
              </a:rPr>
              <a:t>3. Comisión Episcopal para la Pastoral Social</a:t>
            </a:r>
            <a:endParaRPr lang="es-ES_tradnl" dirty="0" smtClean="0"/>
          </a:p>
          <a:p>
            <a:pPr>
              <a:buNone/>
            </a:pPr>
            <a:r>
              <a:rPr lang="es-ES" dirty="0" smtClean="0">
                <a:hlinkClick r:id="rId5"/>
              </a:rPr>
              <a:t>4. Comisión Episcopal para Vocaciones y Ministerios</a:t>
            </a:r>
            <a:endParaRPr lang="es-ES_tradnl" dirty="0" smtClean="0"/>
          </a:p>
          <a:p>
            <a:pPr>
              <a:buNone/>
            </a:pPr>
            <a:r>
              <a:rPr lang="es-ES" dirty="0" smtClean="0">
                <a:hlinkClick r:id="rId6"/>
              </a:rPr>
              <a:t>5. Comisión Episcopal para la Familia, Juventud y Laicos</a:t>
            </a:r>
            <a:endParaRPr lang="es-ES_tradnl" dirty="0" smtClean="0"/>
          </a:p>
          <a:p>
            <a:pPr>
              <a:buNone/>
            </a:pPr>
            <a:r>
              <a:rPr lang="es-ES" dirty="0" smtClean="0">
                <a:hlinkClick r:id="rId7"/>
              </a:rPr>
              <a:t>6. Comisión Episcopal para el Diálogo </a:t>
            </a:r>
            <a:r>
              <a:rPr lang="es-ES" dirty="0" err="1" smtClean="0">
                <a:hlinkClick r:id="rId7"/>
              </a:rPr>
              <a:t>Interreligioso</a:t>
            </a:r>
            <a:r>
              <a:rPr lang="es-ES" dirty="0" smtClean="0">
                <a:hlinkClick r:id="rId7"/>
              </a:rPr>
              <a:t> y comunión</a:t>
            </a:r>
            <a:endParaRPr lang="es-ES_tradnl" dirty="0" smtClean="0"/>
          </a:p>
          <a:p>
            <a:pPr>
              <a:buNone/>
            </a:pPr>
            <a:r>
              <a:rPr lang="es-ES" dirty="0" smtClean="0">
                <a:hlinkClick r:id="rId8"/>
              </a:rPr>
              <a:t>7. Comisión Episcopal para la Pastoral de la Comunicación</a:t>
            </a:r>
            <a:endParaRPr lang="es-ES_tradnl" dirty="0" smtClean="0"/>
          </a:p>
          <a:p>
            <a:pPr>
              <a:buNone/>
            </a:pPr>
            <a:r>
              <a:rPr lang="es-ES" dirty="0" smtClean="0">
                <a:hlinkClick r:id="rId9"/>
              </a:rPr>
              <a:t>8. Comisión Episcopal para la Solidaridad </a:t>
            </a:r>
            <a:r>
              <a:rPr lang="es-ES" dirty="0" err="1" smtClean="0">
                <a:hlinkClick r:id="rId9"/>
              </a:rPr>
              <a:t>Intraeclesial</a:t>
            </a:r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118805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7290" y="50004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latin typeface="Albertus MT" pitchFamily="18" charset="0"/>
              </a:rPr>
              <a:t>Comisión Episcopal para la Pastoral Litúrgica </a:t>
            </a:r>
            <a:r>
              <a:rPr lang="es-ES_tradnl" b="1" dirty="0" smtClean="0">
                <a:latin typeface="Albertus MT" pitchFamily="18" charset="0"/>
              </a:rPr>
              <a:t/>
            </a:r>
            <a:br>
              <a:rPr lang="es-ES_tradnl" b="1" dirty="0" smtClean="0">
                <a:latin typeface="Albertus MT" pitchFamily="18" charset="0"/>
              </a:rPr>
            </a:br>
            <a:endParaRPr lang="es-ES_tradnl" b="1" dirty="0">
              <a:latin typeface="Albertus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500174"/>
            <a:ext cx="7498080" cy="4748226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>
                <a:hlinkClick r:id="rId2"/>
              </a:rPr>
              <a:t>Comisiones </a:t>
            </a:r>
            <a:r>
              <a:rPr lang="es-ES" dirty="0" smtClean="0"/>
              <a:t>- </a:t>
            </a:r>
            <a:r>
              <a:rPr lang="es-ES" dirty="0" smtClean="0">
                <a:hlinkClick r:id="rId3"/>
              </a:rPr>
              <a:t>Comisiones Episcopales </a:t>
            </a:r>
            <a:endParaRPr lang="es-ES_tradnl" dirty="0" smtClean="0"/>
          </a:p>
          <a:p>
            <a:r>
              <a:rPr lang="es-ES" b="1" dirty="0" smtClean="0"/>
              <a:t>Presidente</a:t>
            </a:r>
            <a:endParaRPr lang="es-ES_tradnl" dirty="0" smtClean="0"/>
          </a:p>
          <a:p>
            <a:r>
              <a:rPr lang="es-ES" dirty="0" smtClean="0"/>
              <a:t>Mons. Víctor Sánchez Espinosa, Arzobispo de Puebla</a:t>
            </a:r>
            <a:endParaRPr lang="es-ES_tradnl" dirty="0" smtClean="0"/>
          </a:p>
          <a:p>
            <a:r>
              <a:rPr lang="es-ES" b="1" dirty="0" smtClean="0"/>
              <a:t>Dimensiones y Responsables</a:t>
            </a:r>
            <a:endParaRPr lang="es-ES_tradnl" dirty="0" smtClean="0"/>
          </a:p>
          <a:p>
            <a:r>
              <a:rPr lang="es-ES" dirty="0" smtClean="0"/>
              <a:t>1- Pastoral Litúrgica - Mons. Víctor Sánchez Espinosa, Arzobispo de Puebla</a:t>
            </a:r>
            <a:endParaRPr lang="es-ES_tradnl" dirty="0" smtClean="0"/>
          </a:p>
          <a:p>
            <a:r>
              <a:rPr lang="es-ES" dirty="0" smtClean="0"/>
              <a:t>2- Santuarios y Piedad Popular - Mons. Felipe Salazar </a:t>
            </a:r>
            <a:r>
              <a:rPr lang="es-ES" dirty="0" err="1" smtClean="0"/>
              <a:t>Villagrana</a:t>
            </a:r>
            <a:r>
              <a:rPr lang="es-ES" dirty="0" smtClean="0"/>
              <a:t>, Obispo de San Juan de los Lagos</a:t>
            </a:r>
            <a:endParaRPr lang="es-ES_tradnl" dirty="0" smtClean="0"/>
          </a:p>
          <a:p>
            <a:r>
              <a:rPr lang="es-ES" dirty="0" smtClean="0"/>
              <a:t>Contacto: </a:t>
            </a:r>
            <a:r>
              <a:rPr lang="es-ES" dirty="0" smtClean="0">
                <a:hlinkClick r:id="rId4"/>
              </a:rPr>
              <a:t>bienesculturales@cem.org.mx</a:t>
            </a:r>
            <a:r>
              <a:rPr lang="es-ES" dirty="0" smtClean="0"/>
              <a:t> Esta dirección electrónica esta protegida contra </a:t>
            </a:r>
            <a:r>
              <a:rPr lang="es-ES" dirty="0" err="1" smtClean="0"/>
              <a:t>spam</a:t>
            </a:r>
            <a:r>
              <a:rPr lang="es-ES" dirty="0" smtClean="0"/>
              <a:t> </a:t>
            </a:r>
            <a:r>
              <a:rPr lang="es-ES" dirty="0" err="1" smtClean="0"/>
              <a:t>bots</a:t>
            </a:r>
            <a:r>
              <a:rPr lang="es-ES" dirty="0" smtClean="0"/>
              <a:t>. Necesita activar </a:t>
            </a:r>
            <a:r>
              <a:rPr lang="es-ES" dirty="0" err="1" smtClean="0"/>
              <a:t>JavaScript</a:t>
            </a:r>
            <a:r>
              <a:rPr lang="es-ES" dirty="0" smtClean="0"/>
              <a:t> para visualizarla Esta dirección electrónica esta protegida contra </a:t>
            </a:r>
            <a:r>
              <a:rPr lang="es-ES" dirty="0" err="1" smtClean="0"/>
              <a:t>spam</a:t>
            </a:r>
            <a:r>
              <a:rPr lang="es-ES" dirty="0" smtClean="0"/>
              <a:t> </a:t>
            </a:r>
            <a:r>
              <a:rPr lang="es-ES" dirty="0" err="1" smtClean="0"/>
              <a:t>bots</a:t>
            </a:r>
            <a:r>
              <a:rPr lang="es-ES" dirty="0" smtClean="0"/>
              <a:t>. Necesita activar </a:t>
            </a:r>
            <a:r>
              <a:rPr lang="es-ES" dirty="0" err="1" smtClean="0"/>
              <a:t>JavaScript</a:t>
            </a:r>
            <a:r>
              <a:rPr lang="es-ES" dirty="0" smtClean="0"/>
              <a:t> para visualizarla</a:t>
            </a:r>
            <a:endParaRPr lang="es-ES_tradnl" dirty="0" smtClean="0"/>
          </a:p>
          <a:p>
            <a:r>
              <a:rPr lang="es-ES" dirty="0" smtClean="0"/>
              <a:t>4- Congresos Eucarísticos - Mons. Alonso Garza Treviño, Obispo de Piedras Negras</a:t>
            </a:r>
            <a:endParaRPr lang="es-ES_tradnl" dirty="0" smtClean="0"/>
          </a:p>
          <a:p>
            <a:r>
              <a:rPr lang="es-ES" b="1" dirty="0" smtClean="0"/>
              <a:t>Secretario Ejecutivo</a:t>
            </a:r>
            <a:endParaRPr lang="es-ES_tradnl" dirty="0" smtClean="0"/>
          </a:p>
          <a:p>
            <a:r>
              <a:rPr lang="es-ES" dirty="0" smtClean="0"/>
              <a:t>Mons. José Guadalupe Martínez </a:t>
            </a:r>
            <a:r>
              <a:rPr lang="es-ES" dirty="0" err="1" smtClean="0"/>
              <a:t>Osornio</a:t>
            </a:r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343505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b="1" dirty="0" smtClean="0">
                <a:latin typeface="Algerian" pitchFamily="82" charset="0"/>
              </a:rPr>
              <a:t>COMICION  POVINCIAL DE LA AQUIDIOCESIS DE GUADALAJARA</a:t>
            </a:r>
            <a:r>
              <a:rPr lang="es-ES" b="1" dirty="0" smtClean="0">
                <a:latin typeface="Algerian" pitchFamily="82" charset="0"/>
                <a:hlinkClick r:id="rId2"/>
              </a:rPr>
              <a:t> </a:t>
            </a:r>
            <a:endParaRPr lang="es-ES_tradnl" b="1" dirty="0" smtClean="0">
              <a:latin typeface="Algerian" pitchFamily="82" charset="0"/>
            </a:endParaRPr>
          </a:p>
          <a:p>
            <a:r>
              <a:rPr lang="es-ES" b="1" dirty="0" smtClean="0">
                <a:latin typeface="Albertus MT" pitchFamily="18" charset="0"/>
              </a:rPr>
              <a:t>Presidente de la Pastoral Litúrgica.</a:t>
            </a:r>
            <a:endParaRPr lang="es-ES_tradnl" dirty="0" smtClean="0">
              <a:latin typeface="Albertus MT" pitchFamily="18" charset="0"/>
            </a:endParaRPr>
          </a:p>
          <a:p>
            <a:pPr>
              <a:buNone/>
            </a:pPr>
            <a:r>
              <a:rPr lang="es-ES" dirty="0" smtClean="0">
                <a:latin typeface="Albertus MT" pitchFamily="18" charset="0"/>
              </a:rPr>
              <a:t>Mons. </a:t>
            </a:r>
            <a:r>
              <a:rPr lang="es-ES" dirty="0" smtClean="0">
                <a:latin typeface="Albertus MT" pitchFamily="18" charset="0"/>
              </a:rPr>
              <a:t>José Luis Amezcua, obispo </a:t>
            </a:r>
            <a:r>
              <a:rPr lang="es-ES" dirty="0" smtClean="0">
                <a:latin typeface="Albertus MT" pitchFamily="18" charset="0"/>
              </a:rPr>
              <a:t>de </a:t>
            </a:r>
            <a:r>
              <a:rPr lang="es-ES" dirty="0" smtClean="0">
                <a:latin typeface="Albertus MT" pitchFamily="18" charset="0"/>
              </a:rPr>
              <a:t>Colima.</a:t>
            </a:r>
            <a:endParaRPr lang="es-ES_tradnl" dirty="0" smtClean="0">
              <a:latin typeface="Albertus MT" pitchFamily="18" charset="0"/>
            </a:endParaRPr>
          </a:p>
          <a:p>
            <a:r>
              <a:rPr lang="es-ES" b="1" dirty="0" smtClean="0">
                <a:latin typeface="Albertus MT" pitchFamily="18" charset="0"/>
              </a:rPr>
              <a:t>Secretarios Ejecutivos:</a:t>
            </a:r>
          </a:p>
          <a:p>
            <a:pPr>
              <a:buNone/>
            </a:pPr>
            <a:r>
              <a:rPr lang="es-ES" dirty="0" smtClean="0">
                <a:latin typeface="Albertus MT" pitchFamily="18" charset="0"/>
              </a:rPr>
              <a:t>Sr. Pbro. Fernando de Jesús López Gutiérrez</a:t>
            </a:r>
            <a:endParaRPr lang="es-ES_tradnl" dirty="0" smtClean="0">
              <a:latin typeface="Albertus MT" pitchFamily="18" charset="0"/>
            </a:endParaRPr>
          </a:p>
          <a:p>
            <a:pPr>
              <a:buNone/>
            </a:pPr>
            <a:r>
              <a:rPr lang="es-ES" dirty="0" smtClean="0">
                <a:latin typeface="Albertus MT" pitchFamily="18" charset="0"/>
              </a:rPr>
              <a:t>Sr. Pbro. Lic. Salvador </a:t>
            </a:r>
            <a:r>
              <a:rPr lang="es-ES" dirty="0" err="1" smtClean="0">
                <a:latin typeface="Albertus MT" pitchFamily="18" charset="0"/>
              </a:rPr>
              <a:t>Parvol</a:t>
            </a:r>
            <a:r>
              <a:rPr lang="es-ES" dirty="0" smtClean="0">
                <a:latin typeface="Albertus MT" pitchFamily="18" charset="0"/>
              </a:rPr>
              <a:t> </a:t>
            </a:r>
            <a:r>
              <a:rPr lang="es-ES" dirty="0" smtClean="0">
                <a:latin typeface="Albertus MT" pitchFamily="18" charset="0"/>
              </a:rPr>
              <a:t>Vega.</a:t>
            </a:r>
            <a:endParaRPr lang="es-ES_tradnl" dirty="0" smtClean="0">
              <a:latin typeface="Albertus MT" pitchFamily="18" charset="0"/>
            </a:endParaRPr>
          </a:p>
          <a:p>
            <a:pPr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603209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584</Words>
  <Application>Microsoft Office PowerPoint</Application>
  <PresentationFormat>Presentación en pantalla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Solsticio</vt:lpstr>
      <vt:lpstr>CONFERENCIA DEL EPISCOPADO MEXICANO</vt:lpstr>
      <vt:lpstr>Diapositiva 2</vt:lpstr>
      <vt:lpstr>Diapositiva 3</vt:lpstr>
      <vt:lpstr>Diapositiva 4</vt:lpstr>
      <vt:lpstr>CONSEJO PRESIDENCIAL  </vt:lpstr>
      <vt:lpstr>Diapositiva 6</vt:lpstr>
      <vt:lpstr>Diapositiva 7</vt:lpstr>
      <vt:lpstr>Comisión Episcopal para la Pastoral Litúrgica  </vt:lpstr>
      <vt:lpstr>Diapositiva 9</vt:lpstr>
      <vt:lpstr>DIOCESIS QUE PERTENECENA  A LA PROVINCIA DE GUADALAJARA</vt:lpstr>
    </vt:vector>
  </TitlesOfParts>
  <Company>Luffi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WinuE</cp:lastModifiedBy>
  <cp:revision>11</cp:revision>
  <dcterms:created xsi:type="dcterms:W3CDTF">2011-11-25T19:56:21Z</dcterms:created>
  <dcterms:modified xsi:type="dcterms:W3CDTF">2011-11-25T21:29:42Z</dcterms:modified>
</cp:coreProperties>
</file>